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2" r:id="rId9"/>
    <p:sldId id="263" r:id="rId10"/>
    <p:sldId id="264" r:id="rId11"/>
  </p:sldIdLst>
  <p:sldSz cx="14630400" cy="8229600"/>
  <p:notesSz cx="8229600" cy="14630400"/>
  <p:embeddedFontLst>
    <p:embeddedFont>
      <p:font typeface="Saira Medium" pitchFamily="34" charset="0"/>
      <p:regular r:id="rId15"/>
    </p:embeddedFont>
    <p:embeddedFont>
      <p:font typeface="Saira Medium" pitchFamily="34" charset="-122"/>
      <p:regular r:id="rId16"/>
    </p:embeddedFont>
    <p:embeddedFont>
      <p:font typeface="Saira Medium" pitchFamily="34" charset="-120"/>
      <p:regular r:id="rId17"/>
    </p:embeddedFont>
    <p:embeddedFont>
      <p:font typeface="Roboto" panose="02000000000000000000" pitchFamily="34" charset="0"/>
      <p:regular r:id="rId18"/>
    </p:embeddedFont>
    <p:embeddedFont>
      <p:font typeface="Roboto" panose="02000000000000000000" pitchFamily="34" charset="-122"/>
      <p:regular r:id="rId19"/>
    </p:embeddedFont>
    <p:embeddedFont>
      <p:font typeface="Roboto" panose="02000000000000000000" pitchFamily="34" charset="-120"/>
      <p:regular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03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6</c:v>
                </c:pt>
                <c:pt idx="1">
                  <c:v>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CCCCC">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12.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923512"/>
            <a:ext cx="13042821" cy="1417558"/>
          </a:xfrm>
          <a:prstGeom prst="rect">
            <a:avLst/>
          </a:prstGeom>
          <a:noFill/>
        </p:spPr>
        <p:txBody>
          <a:bodyPr wrap="square" lIns="0" tIns="0" rIns="0" bIns="0" rtlCol="0" anchor="t"/>
          <a:lstStyle/>
          <a:p>
            <a:pPr marL="0" indent="0">
              <a:lnSpc>
                <a:spcPts val="5550"/>
              </a:lnSpc>
              <a:buNone/>
            </a:pPr>
            <a:r>
              <a:rPr lang="en-US" sz="4450" dirty="0">
                <a:solidFill>
                  <a:srgbClr val="000000"/>
                </a:solidFill>
                <a:latin typeface="Saira Medium" pitchFamily="34" charset="0"/>
                <a:ea typeface="Saira Medium" pitchFamily="34" charset="-122"/>
                <a:cs typeface="Saira Medium" pitchFamily="34" charset="-120"/>
              </a:rPr>
              <a:t>Bank Terminalları &amp; Dost Bank mobil tətbiqinin istifadəyə yararlılıq problemləri.</a:t>
            </a:r>
            <a:endParaRPr lang="en-US" sz="4450" dirty="0"/>
          </a:p>
        </p:txBody>
      </p:sp>
      <p:sp>
        <p:nvSpPr>
          <p:cNvPr id="3" name="Text 1"/>
          <p:cNvSpPr/>
          <p:nvPr/>
        </p:nvSpPr>
        <p:spPr>
          <a:xfrm>
            <a:off x="793790" y="6540262"/>
            <a:ext cx="13042821" cy="362903"/>
          </a:xfrm>
          <a:prstGeom prst="rect">
            <a:avLst/>
          </a:prstGeom>
          <a:noFill/>
        </p:spPr>
        <p:txBody>
          <a:bodyPr wrap="none" lIns="0" tIns="0" rIns="0" bIns="0" rtlCol="0" anchor="t"/>
          <a:lstStyle/>
          <a:p>
            <a:pPr marL="0" indent="0">
              <a:lnSpc>
                <a:spcPts val="2850"/>
              </a:lnSpc>
              <a:buNone/>
            </a:pPr>
            <a:r>
              <a:rPr lang="en-US" sz="1750" dirty="0">
                <a:solidFill>
                  <a:srgbClr val="000000"/>
                </a:solidFill>
                <a:latin typeface="Roboto" panose="02000000000000000000" pitchFamily="34" charset="0"/>
                <a:ea typeface="Roboto" panose="02000000000000000000" pitchFamily="34" charset="-122"/>
                <a:cs typeface="Roboto" panose="02000000000000000000" pitchFamily="34" charset="-120"/>
              </a:rPr>
              <a:t>Seyidhüseyn Yusefi Fərid, Emil Məmmədov, Leyla Nusalova. </a:t>
            </a:r>
            <a:endParaRPr lang="en-US" sz="1750" dirty="0"/>
          </a:p>
        </p:txBody>
      </p:sp>
      <p:sp>
        <p:nvSpPr>
          <p:cNvPr id="4" name="Text 2"/>
          <p:cNvSpPr/>
          <p:nvPr/>
        </p:nvSpPr>
        <p:spPr>
          <a:xfrm>
            <a:off x="793790" y="7102435"/>
            <a:ext cx="13042821" cy="362903"/>
          </a:xfrm>
          <a:prstGeom prst="rect">
            <a:avLst/>
          </a:prstGeom>
          <a:noFill/>
        </p:spPr>
        <p:txBody>
          <a:bodyPr wrap="none" lIns="0" tIns="0" rIns="0" bIns="0" rtlCol="0" anchor="t"/>
          <a:lstStyle/>
          <a:p>
            <a:pPr marL="0" indent="0">
              <a:lnSpc>
                <a:spcPts val="2850"/>
              </a:lnSpc>
              <a:buNone/>
            </a:pPr>
            <a:r>
              <a:rPr lang="en-US" sz="1750" dirty="0">
                <a:solidFill>
                  <a:srgbClr val="000000"/>
                </a:solidFill>
                <a:latin typeface="Roboto" panose="02000000000000000000" pitchFamily="34" charset="0"/>
                <a:ea typeface="Roboto" panose="02000000000000000000" pitchFamily="34" charset="-122"/>
                <a:cs typeface="Roboto" panose="02000000000000000000" pitchFamily="34" charset="-120"/>
              </a:rPr>
              <a:t>İnformasiya Texnologiyaları, 3-cü kurs, 570-2 qrupunun FLOOD komandası tərəfindən </a:t>
            </a:r>
            <a:endParaRPr lang="en-US" sz="1750" dirty="0"/>
          </a:p>
        </p:txBody>
      </p:sp>
      <p:pic>
        <p:nvPicPr>
          <p:cNvPr id="6" name="Picture 5" descr="WhatsApp_Image_2024-12-09_at_2.19.43_AM-removebg-preview"/>
          <p:cNvPicPr>
            <a:picLocks noChangeAspect="1"/>
          </p:cNvPicPr>
          <p:nvPr/>
        </p:nvPicPr>
        <p:blipFill>
          <a:blip r:embed="rId1"/>
          <a:stretch>
            <a:fillRect/>
          </a:stretch>
        </p:blipFill>
        <p:spPr>
          <a:xfrm>
            <a:off x="7325995" y="419735"/>
            <a:ext cx="4762500" cy="4762500"/>
          </a:xfrm>
          <a:prstGeom prst="rect">
            <a:avLst/>
          </a:prstGeom>
        </p:spPr>
      </p:pic>
      <p:pic>
        <p:nvPicPr>
          <p:cNvPr id="8" name="Picture 7" descr="IMG_0221__1_-removebg-preview"/>
          <p:cNvPicPr>
            <a:picLocks noChangeAspect="1"/>
          </p:cNvPicPr>
          <p:nvPr/>
        </p:nvPicPr>
        <p:blipFill>
          <a:blip r:embed="rId2"/>
          <a:stretch>
            <a:fillRect/>
          </a:stretch>
        </p:blipFill>
        <p:spPr>
          <a:xfrm>
            <a:off x="2327910" y="780415"/>
            <a:ext cx="3148965" cy="3232150"/>
          </a:xfrm>
          <a:prstGeom prst="rect">
            <a:avLst/>
          </a:prstGeom>
        </p:spPr>
      </p:pic>
      <p:sp>
        <p:nvSpPr>
          <p:cNvPr id="12" name="Text Box 11"/>
          <p:cNvSpPr txBox="1"/>
          <p:nvPr/>
        </p:nvSpPr>
        <p:spPr>
          <a:xfrm>
            <a:off x="12607925" y="7771765"/>
            <a:ext cx="2022475" cy="457200"/>
          </a:xfrm>
          <a:prstGeom prst="rect">
            <a:avLst/>
          </a:prstGeom>
          <a:solidFill>
            <a:srgbClr val="999999"/>
          </a:solidFill>
        </p:spPr>
        <p:txBody>
          <a:bodyPr wrap="square" rtlCol="0">
            <a:no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8350"/>
            <a:ext cx="7075884"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Bank Terminalları: Problem</a:t>
            </a:r>
            <a:endParaRPr lang="en-US" sz="4450" dirty="0"/>
          </a:p>
        </p:txBody>
      </p:sp>
      <p:sp>
        <p:nvSpPr>
          <p:cNvPr id="4" name="Text 1"/>
          <p:cNvSpPr/>
          <p:nvPr/>
        </p:nvSpPr>
        <p:spPr>
          <a:xfrm>
            <a:off x="6280190" y="2364105"/>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Fərqli Bank Kartları</a:t>
            </a:r>
            <a:endParaRPr lang="en-US" sz="2200" dirty="0"/>
          </a:p>
        </p:txBody>
      </p:sp>
      <p:sp>
        <p:nvSpPr>
          <p:cNvPr id="5" name="Text 2"/>
          <p:cNvSpPr/>
          <p:nvPr/>
        </p:nvSpPr>
        <p:spPr>
          <a:xfrm>
            <a:off x="6280150" y="2945130"/>
            <a:ext cx="3501390" cy="4790440"/>
          </a:xfrm>
          <a:prstGeom prst="rect">
            <a:avLst/>
          </a:prstGeom>
          <a:noFill/>
        </p:spPr>
        <p:txBody>
          <a:bodyPr wrap="square" lIns="0" tIns="0" rIns="0" bIns="0" rtlCol="0" anchor="t"/>
          <a:lstStyle/>
          <a:p>
            <a:pPr marL="0" indent="0">
              <a:lnSpc>
                <a:spcPts val="2850"/>
              </a:lnSpc>
              <a:buNone/>
            </a:pP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F</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rqli bank kartlar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pul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xarmaq ist</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dikd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balans v</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komissiya haqq</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nda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lumat verilmir. Komissiya bildiril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rs</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istifad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əç</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i prosesi 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v ed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v</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ya uy</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un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bl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i daxil ed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bil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bel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likl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 yaranmaz.</a:t>
            </a:r>
            <a:endPar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endParaRPr>
          </a:p>
          <a:p>
            <a:pPr marL="0" indent="0">
              <a:lnSpc>
                <a:spcPts val="2850"/>
              </a:lnSpc>
              <a:buNone/>
            </a:pPr>
            <a:endParaRPr lang="en-US" sz="1750" dirty="0"/>
          </a:p>
        </p:txBody>
      </p:sp>
      <p:sp>
        <p:nvSpPr>
          <p:cNvPr id="6" name="Text 3"/>
          <p:cNvSpPr/>
          <p:nvPr/>
        </p:nvSpPr>
        <p:spPr>
          <a:xfrm>
            <a:off x="10342721" y="2364105"/>
            <a:ext cx="2835235" cy="354330"/>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Balansın Yetərsizliyi</a:t>
            </a:r>
            <a:endParaRPr lang="en-US" sz="2200" dirty="0"/>
          </a:p>
        </p:txBody>
      </p:sp>
      <p:sp>
        <p:nvSpPr>
          <p:cNvPr id="7" name="Text 4"/>
          <p:cNvSpPr/>
          <p:nvPr/>
        </p:nvSpPr>
        <p:spPr>
          <a:xfrm>
            <a:off x="10342880" y="2945130"/>
            <a:ext cx="3501390" cy="5285105"/>
          </a:xfrm>
          <a:prstGeom prst="rect">
            <a:avLst/>
          </a:prstGeom>
          <a:noFill/>
        </p:spPr>
        <p:txBody>
          <a:bodyPr wrap="square" lIns="0" tIns="0" rIns="0" bIns="0" rtlCol="0" anchor="t"/>
          <a:lstStyle/>
          <a:p>
            <a:pPr marL="0" indent="0">
              <a:lnSpc>
                <a:spcPts val="2850"/>
              </a:lnSpc>
              <a:buNone/>
            </a:pP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Pul miqdar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qeyd etdikd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sonra,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g</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yazd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ığı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z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bl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v</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xaca</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ğı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komissiyan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c</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mi bizim kart</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balans</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ndan böyük olarsa, balansda yet</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rli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bl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olmad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ığı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bildir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k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a</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 yarad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Daha az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bl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qeyd ed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k 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olaca</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ğı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yoxlad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 Qeyd edil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pul tam olaraq qaytar</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amma arxa fonda qalan balansdan komissiya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x</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(SMS 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bildirilib)</a:t>
            </a:r>
            <a:endPar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endParaRPr>
          </a:p>
          <a:p>
            <a:pPr marL="0" indent="0">
              <a:lnSpc>
                <a:spcPts val="2850"/>
              </a:lnSpc>
              <a:buNone/>
            </a:pPr>
            <a:endParaRPr lang="en-US" sz="1750" dirty="0"/>
          </a:p>
        </p:txBody>
      </p:sp>
      <p:sp>
        <p:nvSpPr>
          <p:cNvPr id="12" name="Text Box 11"/>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9823"/>
            <a:ext cx="9589294"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Statistik yoxlama(Bank terminalları) </a:t>
            </a:r>
            <a:endParaRPr lang="en-US" sz="4450" dirty="0"/>
          </a:p>
        </p:txBody>
      </p:sp>
      <p:sp>
        <p:nvSpPr>
          <p:cNvPr id="3" name="Text 1"/>
          <p:cNvSpPr/>
          <p:nvPr/>
        </p:nvSpPr>
        <p:spPr>
          <a:xfrm>
            <a:off x="793790" y="1990011"/>
            <a:ext cx="13042821" cy="362903"/>
          </a:xfrm>
          <a:prstGeom prst="rect">
            <a:avLst/>
          </a:prstGeom>
          <a:noFill/>
        </p:spPr>
        <p:txBody>
          <a:bodyPr wrap="non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Biz eyni problemi 10 istifadeci arasında yoxladıq. İstifadəçilərimizi 2 yerə ayırdıq: təcrübəli və təcrübəsiz istifadəçilər.</a:t>
            </a:r>
            <a:endParaRPr lang="en-US" sz="1750" dirty="0"/>
          </a:p>
        </p:txBody>
      </p:sp>
      <p:sp>
        <p:nvSpPr>
          <p:cNvPr id="4" name="Text 2"/>
          <p:cNvSpPr/>
          <p:nvPr/>
        </p:nvSpPr>
        <p:spPr>
          <a:xfrm>
            <a:off x="793790" y="4823579"/>
            <a:ext cx="13042821" cy="362903"/>
          </a:xfrm>
          <a:prstGeom prst="rect">
            <a:avLst/>
          </a:prstGeom>
          <a:noFill/>
        </p:spPr>
        <p:txBody>
          <a:bodyPr wrap="none" lIns="0" tIns="0" rIns="0" bIns="0" rtlCol="0" anchor="t"/>
          <a:lstStyle/>
          <a:p>
            <a:pPr marL="0" indent="0">
              <a:lnSpc>
                <a:spcPts val="2850"/>
              </a:lnSpc>
              <a:buNone/>
            </a:pPr>
            <a:endParaRPr lang="en-US" sz="1750" dirty="0"/>
          </a:p>
        </p:txBody>
      </p:sp>
      <p:graphicFrame>
        <p:nvGraphicFramePr>
          <p:cNvPr id="6" name="Chart 5"/>
          <p:cNvGraphicFramePr/>
          <p:nvPr/>
        </p:nvGraphicFramePr>
        <p:xfrm>
          <a:off x="793750" y="3155315"/>
          <a:ext cx="5556885" cy="3959225"/>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 Box 8"/>
          <p:cNvSpPr txBox="1"/>
          <p:nvPr/>
        </p:nvSpPr>
        <p:spPr>
          <a:xfrm>
            <a:off x="3886200" y="5186680"/>
            <a:ext cx="1301115" cy="368300"/>
          </a:xfrm>
          <a:prstGeom prst="rect">
            <a:avLst/>
          </a:prstGeom>
          <a:noFill/>
        </p:spPr>
        <p:txBody>
          <a:bodyPr wrap="square" rtlCol="0">
            <a:spAutoFit/>
          </a:bodyPr>
          <a:p>
            <a:r>
              <a:rPr lang="az-Latn-AZ" altLang="en-US"/>
              <a:t>60%</a:t>
            </a:r>
            <a:endParaRPr lang="az-Latn-AZ" altLang="en-US"/>
          </a:p>
        </p:txBody>
      </p:sp>
      <p:sp>
        <p:nvSpPr>
          <p:cNvPr id="10" name="Text Box 9"/>
          <p:cNvSpPr txBox="1"/>
          <p:nvPr/>
        </p:nvSpPr>
        <p:spPr>
          <a:xfrm>
            <a:off x="2250440" y="4455160"/>
            <a:ext cx="1143635" cy="368300"/>
          </a:xfrm>
          <a:prstGeom prst="rect">
            <a:avLst/>
          </a:prstGeom>
          <a:noFill/>
        </p:spPr>
        <p:txBody>
          <a:bodyPr wrap="square" rtlCol="0">
            <a:spAutoFit/>
          </a:bodyPr>
          <a:p>
            <a:r>
              <a:rPr lang="az-Latn-AZ" altLang="en-US"/>
              <a:t>40%</a:t>
            </a:r>
            <a:endParaRPr lang="az-Latn-AZ" altLang="en-US"/>
          </a:p>
        </p:txBody>
      </p:sp>
      <p:sp>
        <p:nvSpPr>
          <p:cNvPr id="12" name="Text 2"/>
          <p:cNvSpPr/>
          <p:nvPr/>
        </p:nvSpPr>
        <p:spPr>
          <a:xfrm>
            <a:off x="6280150" y="3864610"/>
            <a:ext cx="7799070" cy="2540635"/>
          </a:xfrm>
          <a:prstGeom prst="rect">
            <a:avLst/>
          </a:prstGeom>
          <a:noFill/>
        </p:spPr>
        <p:txBody>
          <a:bodyPr wrap="square" lIns="0" tIns="0" rIns="0" bIns="0" rtlCol="0" anchor="t"/>
          <a:p>
            <a:pPr marL="0" indent="0">
              <a:lnSpc>
                <a:spcPts val="2850"/>
              </a:lnSpc>
              <a:buNone/>
            </a:pP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İ</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stifad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əç</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rimizd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yaln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z 4-ü komissiya haqq</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nda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lumata malik idi, y</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ni komissiyan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 </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xmamas</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ü</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ç</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ün hans</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terminaldan istifad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etm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k laz</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m oldu</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ğ</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unu bilirdil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Dig</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6 n</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f</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r is</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ya sad</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c</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1-2 terminal haqq</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ı</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nda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lumata malik idi, ya da ümumiyy</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tl</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 bu haqda m</a:t>
            </a:r>
            <a:r>
              <a:rPr lang=""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ə</a:t>
            </a:r>
            <a:r>
              <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lumata malik deyildi.</a:t>
            </a:r>
            <a:endParaRPr lang="en-US" altLang="en-US" sz="1750" dirty="0">
              <a:solidFill>
                <a:srgbClr val="E5E0DF"/>
              </a:solidFill>
              <a:latin typeface="Roboto" panose="02000000000000000000" pitchFamily="34" charset="0"/>
              <a:ea typeface="Roboto" panose="02000000000000000000" pitchFamily="34" charset="-122"/>
              <a:cs typeface="Roboto" panose="02000000000000000000" pitchFamily="34" charset="-120"/>
            </a:endParaRPr>
          </a:p>
        </p:txBody>
      </p:sp>
      <p:sp>
        <p:nvSpPr>
          <p:cNvPr id="13" name="Text Box 12"/>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55959"/>
            <a:ext cx="7163753"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Bank Terminalları: Həll Yolu</a:t>
            </a:r>
            <a:endParaRPr lang="en-US" sz="4450" dirty="0"/>
          </a:p>
        </p:txBody>
      </p:sp>
      <p:sp>
        <p:nvSpPr>
          <p:cNvPr id="4" name="Shape 1"/>
          <p:cNvSpPr/>
          <p:nvPr/>
        </p:nvSpPr>
        <p:spPr>
          <a:xfrm>
            <a:off x="793790" y="3260050"/>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983694" y="3345061"/>
            <a:ext cx="130373" cy="340281"/>
          </a:xfrm>
          <a:prstGeom prst="rect">
            <a:avLst/>
          </a:prstGeom>
          <a:noFill/>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6" name="Text 3"/>
          <p:cNvSpPr/>
          <p:nvPr/>
        </p:nvSpPr>
        <p:spPr>
          <a:xfrm>
            <a:off x="1530906" y="3260050"/>
            <a:ext cx="2927747" cy="1062990"/>
          </a:xfrm>
          <a:prstGeom prst="rect">
            <a:avLst/>
          </a:prstGeom>
          <a:noFill/>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Balansın və komissiyanın Bildirilməsi</a:t>
            </a:r>
            <a:endParaRPr lang="en-US" sz="2200" dirty="0"/>
          </a:p>
        </p:txBody>
      </p:sp>
      <p:sp>
        <p:nvSpPr>
          <p:cNvPr id="7" name="Text 4"/>
          <p:cNvSpPr/>
          <p:nvPr/>
        </p:nvSpPr>
        <p:spPr>
          <a:xfrm>
            <a:off x="1530906" y="4459129"/>
            <a:ext cx="2927747" cy="1814513"/>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Terminallarda fərqli kart istifadə edilib edilməməsindən asılı olmayaraq balans və komissiya bildirilməlidir.</a:t>
            </a:r>
            <a:endParaRPr lang="en-US" sz="1750" dirty="0"/>
          </a:p>
        </p:txBody>
      </p:sp>
      <p:sp>
        <p:nvSpPr>
          <p:cNvPr id="8" name="Shape 5"/>
          <p:cNvSpPr/>
          <p:nvPr/>
        </p:nvSpPr>
        <p:spPr>
          <a:xfrm>
            <a:off x="4685467" y="3260050"/>
            <a:ext cx="510302" cy="51030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4836676" y="3345061"/>
            <a:ext cx="207883" cy="340281"/>
          </a:xfrm>
          <a:prstGeom prst="rect">
            <a:avLst/>
          </a:prstGeom>
          <a:noFill/>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0" name="Text 7"/>
          <p:cNvSpPr/>
          <p:nvPr/>
        </p:nvSpPr>
        <p:spPr>
          <a:xfrm>
            <a:off x="5422583" y="3260050"/>
            <a:ext cx="2835235" cy="354330"/>
          </a:xfrm>
          <a:prstGeom prst="rect">
            <a:avLst/>
          </a:prstGeom>
          <a:noFill/>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Nəticə</a:t>
            </a:r>
            <a:endParaRPr lang="en-US" sz="2200" dirty="0"/>
          </a:p>
        </p:txBody>
      </p:sp>
      <p:sp>
        <p:nvSpPr>
          <p:cNvPr id="11" name="Text 8"/>
          <p:cNvSpPr/>
          <p:nvPr/>
        </p:nvSpPr>
        <p:spPr>
          <a:xfrm>
            <a:off x="5422583" y="3750469"/>
            <a:ext cx="2927747" cy="1088708"/>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İstifadəçi prosesi dayandıra və ya doğru məbləği daxil edə bilər.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94002"/>
          </a:xfrm>
          <a:prstGeom prst="rect">
            <a:avLst/>
          </a:prstGeom>
        </p:spPr>
      </p:pic>
      <p:pic>
        <p:nvPicPr>
          <p:cNvPr id="3" name="Image 1" descr="preencoded.png"/>
          <p:cNvPicPr>
            <a:picLocks noChangeAspect="1"/>
          </p:cNvPicPr>
          <p:nvPr/>
        </p:nvPicPr>
        <p:blipFill>
          <a:blip r:embed="rId2"/>
          <a:stretch>
            <a:fillRect/>
          </a:stretch>
        </p:blipFill>
        <p:spPr>
          <a:xfrm>
            <a:off x="4381500" y="328732"/>
            <a:ext cx="5867400" cy="1836420"/>
          </a:xfrm>
          <a:prstGeom prst="rect">
            <a:avLst/>
          </a:prstGeom>
        </p:spPr>
      </p:pic>
      <p:sp>
        <p:nvSpPr>
          <p:cNvPr id="4" name="Text 0"/>
          <p:cNvSpPr/>
          <p:nvPr/>
        </p:nvSpPr>
        <p:spPr>
          <a:xfrm>
            <a:off x="698302" y="3058835"/>
            <a:ext cx="7513915" cy="623411"/>
          </a:xfrm>
          <a:prstGeom prst="rect">
            <a:avLst/>
          </a:prstGeom>
          <a:noFill/>
        </p:spPr>
        <p:txBody>
          <a:bodyPr wrap="none" lIns="0" tIns="0" rIns="0" bIns="0" rtlCol="0" anchor="t"/>
          <a:lstStyle/>
          <a:p>
            <a:pPr marL="0" indent="0">
              <a:lnSpc>
                <a:spcPts val="4900"/>
              </a:lnSpc>
              <a:buNone/>
            </a:pPr>
            <a:r>
              <a:rPr lang="en-US" sz="3900" dirty="0">
                <a:solidFill>
                  <a:srgbClr val="FFFFFF"/>
                </a:solidFill>
                <a:latin typeface="Saira Medium" pitchFamily="34" charset="0"/>
                <a:ea typeface="Saira Medium" pitchFamily="34" charset="-122"/>
                <a:cs typeface="Saira Medium" pitchFamily="34" charset="-120"/>
              </a:rPr>
              <a:t>Dost Bank Mobil Tətbiq: Problem</a:t>
            </a:r>
            <a:endParaRPr lang="en-US" sz="3900" dirty="0"/>
          </a:p>
        </p:txBody>
      </p:sp>
      <p:pic>
        <p:nvPicPr>
          <p:cNvPr id="5" name="Image 2" descr="preencoded.png"/>
          <p:cNvPicPr>
            <a:picLocks noChangeAspect="1"/>
          </p:cNvPicPr>
          <p:nvPr/>
        </p:nvPicPr>
        <p:blipFill>
          <a:blip r:embed="rId3"/>
          <a:stretch>
            <a:fillRect/>
          </a:stretch>
        </p:blipFill>
        <p:spPr>
          <a:xfrm>
            <a:off x="698302" y="3981450"/>
            <a:ext cx="498753" cy="498753"/>
          </a:xfrm>
          <a:prstGeom prst="rect">
            <a:avLst/>
          </a:prstGeom>
        </p:spPr>
      </p:pic>
      <p:sp>
        <p:nvSpPr>
          <p:cNvPr id="6" name="Text 1"/>
          <p:cNvSpPr/>
          <p:nvPr/>
        </p:nvSpPr>
        <p:spPr>
          <a:xfrm>
            <a:off x="698302" y="4679633"/>
            <a:ext cx="2494002" cy="311706"/>
          </a:xfrm>
          <a:prstGeom prst="rect">
            <a:avLst/>
          </a:prstGeom>
          <a:noFill/>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Qeydiyyat</a:t>
            </a:r>
            <a:endParaRPr lang="en-US" sz="1950" dirty="0"/>
          </a:p>
        </p:txBody>
      </p:sp>
      <p:sp>
        <p:nvSpPr>
          <p:cNvPr id="7" name="Text 2"/>
          <p:cNvSpPr/>
          <p:nvPr/>
        </p:nvSpPr>
        <p:spPr>
          <a:xfrm>
            <a:off x="698302" y="5110996"/>
            <a:ext cx="6467237" cy="1915239"/>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Ilk dəfə istifadədə proqrama açdıqda qeydiyyat hissəsini görürük. Hansıki ilk dəfə istifadə etdiyimiz üçün təbii olaraq bura keçid edirik. Yəniki indiyə kimi bu tətbiqdən heç istifadə etməmisiz və qeydiyyattələb olunur. Girişdə sizdən fin kod və şifrə tələb olunur. Bu çaşqınlıq yaradır çünki ilk dəfə tətbiqdən istifadə edən bir istifadəçinin şifrəsinin olması mümkün deyil.</a:t>
            </a:r>
            <a:endParaRPr lang="en-US" sz="1550" dirty="0"/>
          </a:p>
        </p:txBody>
      </p:sp>
      <p:sp>
        <p:nvSpPr>
          <p:cNvPr id="8" name="Text 3"/>
          <p:cNvSpPr/>
          <p:nvPr/>
        </p:nvSpPr>
        <p:spPr>
          <a:xfrm>
            <a:off x="698302" y="7145893"/>
            <a:ext cx="6467237" cy="319207"/>
          </a:xfrm>
          <a:prstGeom prst="rect">
            <a:avLst/>
          </a:prstGeom>
          <a:noFill/>
        </p:spPr>
        <p:txBody>
          <a:bodyPr wrap="none" lIns="0" tIns="0" rIns="0" bIns="0" rtlCol="0" anchor="t"/>
          <a:lstStyle/>
          <a:p>
            <a:pPr marL="0" indent="0" algn="l">
              <a:lnSpc>
                <a:spcPts val="2500"/>
              </a:lnSpc>
              <a:buNone/>
            </a:pPr>
            <a:endParaRPr lang="en-US" sz="1550" dirty="0"/>
          </a:p>
        </p:txBody>
      </p:sp>
      <p:pic>
        <p:nvPicPr>
          <p:cNvPr id="9" name="Image 3" descr="preencoded.png"/>
          <p:cNvPicPr>
            <a:picLocks noChangeAspect="1"/>
          </p:cNvPicPr>
          <p:nvPr/>
        </p:nvPicPr>
        <p:blipFill>
          <a:blip r:embed="rId4"/>
          <a:stretch>
            <a:fillRect/>
          </a:stretch>
        </p:blipFill>
        <p:spPr>
          <a:xfrm>
            <a:off x="7464743" y="3981450"/>
            <a:ext cx="498753" cy="498753"/>
          </a:xfrm>
          <a:prstGeom prst="rect">
            <a:avLst/>
          </a:prstGeom>
        </p:spPr>
      </p:pic>
      <p:sp>
        <p:nvSpPr>
          <p:cNvPr id="10" name="Text 4"/>
          <p:cNvSpPr/>
          <p:nvPr/>
        </p:nvSpPr>
        <p:spPr>
          <a:xfrm>
            <a:off x="7464743" y="4679633"/>
            <a:ext cx="2494002" cy="311706"/>
          </a:xfrm>
          <a:prstGeom prst="rect">
            <a:avLst/>
          </a:prstGeom>
          <a:noFill/>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Müştəri Kodu</a:t>
            </a:r>
            <a:endParaRPr lang="en-US" sz="1950" dirty="0"/>
          </a:p>
        </p:txBody>
      </p:sp>
      <p:sp>
        <p:nvSpPr>
          <p:cNvPr id="11" name="Text 5"/>
          <p:cNvSpPr/>
          <p:nvPr/>
        </p:nvSpPr>
        <p:spPr>
          <a:xfrm>
            <a:off x="7464743" y="5110996"/>
            <a:ext cx="6467356" cy="2553652"/>
          </a:xfrm>
          <a:prstGeom prst="rect">
            <a:avLst/>
          </a:prstGeom>
          <a:noFill/>
        </p:spPr>
        <p:txBody>
          <a:bodyPr wrap="square" lIns="0" tIns="0" rIns="0" bIns="0" rtlCol="0" anchor="t"/>
          <a:lstStyle/>
          <a:p>
            <a:pPr marL="0" indent="0" algn="l">
              <a:lnSpc>
                <a:spcPts val="2500"/>
              </a:lnSpc>
              <a:buNone/>
            </a:pPr>
            <a:r>
              <a:rPr lang="en-US" sz="1550" dirty="0">
                <a:solidFill>
                  <a:srgbClr val="E5E0DF"/>
                </a:solidFill>
                <a:latin typeface="Roboto" panose="02000000000000000000" pitchFamily="34" charset="0"/>
                <a:ea typeface="Roboto" panose="02000000000000000000" pitchFamily="34" charset="-122"/>
                <a:cs typeface="Roboto" panose="02000000000000000000" pitchFamily="34" charset="-120"/>
              </a:rPr>
              <a:t>Qeydiyyatdan kecmek ucun sifreni unutdum etmek lazimdir. Açılan pəncərədə "fin" yerinə müştəri kodu yazılmalıdır, hansı ki, tətbiqdə kartın üstündə olduğu bildirilir, lakin bu məlumat kartda qeyd olunmur. Müştəri kodunu yalnız Bank of Baku ilə əlaqə saxlayaraq əldə etmək mümkündür. Əgər kartınızı birbaşa Dostbankdan alsanız, bu problemlə qarşılaşmayacaqsınız, çünki kartı aldıqda sizə müştəri kodunuz təqdim edilir. Ancaq sizə maaş kartı olaraq Dostbankın bir kartı verilərsə, sizə təqdim olunan zərfin içində müştəri kodunu əldə edə bilməyəcəksiniz.</a:t>
            </a:r>
            <a:endParaRPr lang="en-US" sz="1550" dirty="0"/>
          </a:p>
        </p:txBody>
      </p:sp>
      <p:sp>
        <p:nvSpPr>
          <p:cNvPr id="12" name="Text Box 11"/>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4" name="Text 0"/>
          <p:cNvSpPr/>
          <p:nvPr/>
        </p:nvSpPr>
        <p:spPr>
          <a:xfrm>
            <a:off x="6280190" y="1838087"/>
            <a:ext cx="7556421" cy="1417558"/>
          </a:xfrm>
          <a:prstGeom prst="rect">
            <a:avLst/>
          </a:prstGeom>
          <a:noFill/>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Dost Bank Mobil Tətbiq: Həll Yolu</a:t>
            </a:r>
            <a:endParaRPr lang="en-US" sz="4450" dirty="0"/>
          </a:p>
        </p:txBody>
      </p:sp>
      <p:sp>
        <p:nvSpPr>
          <p:cNvPr id="5" name="Shape 1"/>
          <p:cNvSpPr/>
          <p:nvPr/>
        </p:nvSpPr>
        <p:spPr>
          <a:xfrm>
            <a:off x="6280190" y="3595807"/>
            <a:ext cx="3664863" cy="2795707"/>
          </a:xfrm>
          <a:prstGeom prst="roundRect">
            <a:avLst>
              <a:gd name="adj" fmla="val 7302"/>
            </a:avLst>
          </a:prstGeom>
          <a:solidFill>
            <a:srgbClr val="030303"/>
          </a:solidFill>
          <a:ln w="22860">
            <a:solidFill>
              <a:srgbClr val="FC8337"/>
            </a:solidFill>
            <a:prstDash val="solid"/>
          </a:ln>
        </p:spPr>
      </p:sp>
      <p:sp>
        <p:nvSpPr>
          <p:cNvPr id="6" name="Text 2"/>
          <p:cNvSpPr/>
          <p:nvPr/>
        </p:nvSpPr>
        <p:spPr>
          <a:xfrm>
            <a:off x="6529864" y="3845481"/>
            <a:ext cx="3165515" cy="708660"/>
          </a:xfrm>
          <a:prstGeom prst="rect">
            <a:avLst/>
          </a:prstGeom>
          <a:noFill/>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Müştəri Kodunun Verilməsi</a:t>
            </a:r>
            <a:endParaRPr lang="en-US" sz="2200" dirty="0"/>
          </a:p>
        </p:txBody>
      </p:sp>
      <p:sp>
        <p:nvSpPr>
          <p:cNvPr id="7" name="Text 3"/>
          <p:cNvSpPr/>
          <p:nvPr/>
        </p:nvSpPr>
        <p:spPr>
          <a:xfrm>
            <a:off x="6529864" y="4690229"/>
            <a:ext cx="3165515" cy="1451610"/>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Dostbank istifadəçiyə maaş kartını təqdim etdikdə, zərfin içində müştəri kodunu da qeyd etməlidir.</a:t>
            </a:r>
            <a:endParaRPr lang="en-US" sz="1750" dirty="0"/>
          </a:p>
        </p:txBody>
      </p:sp>
      <p:sp>
        <p:nvSpPr>
          <p:cNvPr id="8" name="Shape 4"/>
          <p:cNvSpPr/>
          <p:nvPr/>
        </p:nvSpPr>
        <p:spPr>
          <a:xfrm>
            <a:off x="10171867" y="3595807"/>
            <a:ext cx="3664863" cy="2795707"/>
          </a:xfrm>
          <a:prstGeom prst="roundRect">
            <a:avLst>
              <a:gd name="adj" fmla="val 7302"/>
            </a:avLst>
          </a:prstGeom>
          <a:solidFill>
            <a:srgbClr val="030303"/>
          </a:solidFill>
          <a:ln w="22860">
            <a:solidFill>
              <a:srgbClr val="FC8337"/>
            </a:solidFill>
            <a:prstDash val="solid"/>
          </a:ln>
        </p:spPr>
      </p:sp>
      <p:sp>
        <p:nvSpPr>
          <p:cNvPr id="9" name="Text 5"/>
          <p:cNvSpPr/>
          <p:nvPr/>
        </p:nvSpPr>
        <p:spPr>
          <a:xfrm>
            <a:off x="10421541" y="3845481"/>
            <a:ext cx="3165515" cy="708660"/>
          </a:xfrm>
          <a:prstGeom prst="rect">
            <a:avLst/>
          </a:prstGeom>
          <a:noFill/>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Şifrə Sorğusunun Silinməsi</a:t>
            </a:r>
            <a:endParaRPr lang="en-US" sz="2200" dirty="0"/>
          </a:p>
        </p:txBody>
      </p:sp>
      <p:sp>
        <p:nvSpPr>
          <p:cNvPr id="10" name="Text 6"/>
          <p:cNvSpPr/>
          <p:nvPr/>
        </p:nvSpPr>
        <p:spPr>
          <a:xfrm>
            <a:off x="10421541" y="4690229"/>
            <a:ext cx="3165515" cy="1451610"/>
          </a:xfrm>
          <a:prstGeom prst="rect">
            <a:avLst/>
          </a:prstGeom>
          <a:noFill/>
        </p:spPr>
        <p:txBody>
          <a:bodyPr wrap="square" lIns="0" tIns="0" rIns="0" bIns="0" rtlCol="0" anchor="t"/>
          <a:lstStyle/>
          <a:p>
            <a:pPr marL="0" indent="0">
              <a:lnSpc>
                <a:spcPts val="2850"/>
              </a:lnSpc>
              <a:buNone/>
            </a:pPr>
            <a:r>
              <a:rPr lang="en-US" sz="1750" dirty="0">
                <a:solidFill>
                  <a:srgbClr val="E5E0DF"/>
                </a:solidFill>
                <a:latin typeface="Roboto" panose="02000000000000000000" pitchFamily="34" charset="0"/>
                <a:ea typeface="Roboto" panose="02000000000000000000" pitchFamily="34" charset="-122"/>
                <a:cs typeface="Roboto" panose="02000000000000000000" pitchFamily="34" charset="-120"/>
              </a:rPr>
              <a:t>Qeydiyyat hissəsindən şifrə sorğusunu silməli və qeyd etdiyimiz çaşqınlıq yaradan hissələrdə dəyişiklik etməlidir.</a:t>
            </a:r>
            <a:endParaRPr lang="en-US" sz="1750" dirty="0"/>
          </a:p>
        </p:txBody>
      </p:sp>
      <p:pic>
        <p:nvPicPr>
          <p:cNvPr id="11" name="Picture 10" descr="WhatsApp Image 2024-12-09 at 2.42.39 AM"/>
          <p:cNvPicPr>
            <a:picLocks noChangeAspect="1"/>
          </p:cNvPicPr>
          <p:nvPr/>
        </p:nvPicPr>
        <p:blipFill>
          <a:blip r:embed="rId2"/>
          <a:stretch>
            <a:fillRect/>
          </a:stretch>
        </p:blipFill>
        <p:spPr>
          <a:xfrm>
            <a:off x="0" y="0"/>
            <a:ext cx="5487035" cy="8229600"/>
          </a:xfrm>
          <a:prstGeom prst="rect">
            <a:avLst/>
          </a:prstGeom>
        </p:spPr>
      </p:pic>
      <p:sp>
        <p:nvSpPr>
          <p:cNvPr id="12" name="Text Box 11"/>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3431"/>
            <a:ext cx="5670590" cy="708779"/>
          </a:xfrm>
          <a:prstGeom prst="rect">
            <a:avLst/>
          </a:prstGeom>
          <a:noFill/>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Nəticə</a:t>
            </a:r>
            <a:endParaRPr lang="en-US" sz="4450" dirty="0"/>
          </a:p>
        </p:txBody>
      </p:sp>
      <p:pic>
        <p:nvPicPr>
          <p:cNvPr id="3" name="Image 0" descr="preencoded.png"/>
          <p:cNvPicPr>
            <a:picLocks noChangeAspect="1"/>
          </p:cNvPicPr>
          <p:nvPr/>
        </p:nvPicPr>
        <p:blipFill>
          <a:blip r:embed="rId1"/>
          <a:stretch>
            <a:fillRect/>
          </a:stretch>
        </p:blipFill>
        <p:spPr>
          <a:xfrm>
            <a:off x="2978348" y="2895838"/>
            <a:ext cx="2152055" cy="1162288"/>
          </a:xfrm>
          <a:prstGeom prst="rect">
            <a:avLst/>
          </a:prstGeom>
        </p:spPr>
      </p:pic>
      <p:sp>
        <p:nvSpPr>
          <p:cNvPr id="4" name="Text 1"/>
          <p:cNvSpPr/>
          <p:nvPr/>
        </p:nvSpPr>
        <p:spPr>
          <a:xfrm>
            <a:off x="4000024" y="3390424"/>
            <a:ext cx="108585" cy="453509"/>
          </a:xfrm>
          <a:prstGeom prst="rect">
            <a:avLst/>
          </a:prstGeom>
          <a:noFill/>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1</a:t>
            </a:r>
            <a:endParaRPr lang="en-US" sz="2200" dirty="0"/>
          </a:p>
        </p:txBody>
      </p:sp>
      <p:sp>
        <p:nvSpPr>
          <p:cNvPr id="5" name="Text 2"/>
          <p:cNvSpPr/>
          <p:nvPr/>
        </p:nvSpPr>
        <p:spPr>
          <a:xfrm>
            <a:off x="5357217" y="3122652"/>
            <a:ext cx="8252579" cy="708660"/>
          </a:xfrm>
          <a:prstGeom prst="rect">
            <a:avLst/>
          </a:prstGeom>
          <a:noFill/>
        </p:spPr>
        <p:txBody>
          <a:bodyPr wrap="squar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Daha az məlumata sahib istifadəçilər terminallarda pullarını itirməyəcək.</a:t>
            </a:r>
            <a:endParaRPr lang="en-US" sz="2200" dirty="0"/>
          </a:p>
        </p:txBody>
      </p:sp>
      <p:sp>
        <p:nvSpPr>
          <p:cNvPr id="6" name="Shape 3"/>
          <p:cNvSpPr/>
          <p:nvPr/>
        </p:nvSpPr>
        <p:spPr>
          <a:xfrm>
            <a:off x="5187077" y="4071223"/>
            <a:ext cx="8592860" cy="15240"/>
          </a:xfrm>
          <a:prstGeom prst="roundRect">
            <a:avLst>
              <a:gd name="adj" fmla="val 1339536"/>
            </a:avLst>
          </a:prstGeom>
          <a:solidFill>
            <a:srgbClr val="FC8337"/>
          </a:solidFill>
        </p:spPr>
      </p:sp>
      <p:pic>
        <p:nvPicPr>
          <p:cNvPr id="7" name="Image 1" descr="preencoded.png"/>
          <p:cNvPicPr>
            <a:picLocks noChangeAspect="1"/>
          </p:cNvPicPr>
          <p:nvPr/>
        </p:nvPicPr>
        <p:blipFill>
          <a:blip r:embed="rId2"/>
          <a:stretch>
            <a:fillRect/>
          </a:stretch>
        </p:blipFill>
        <p:spPr>
          <a:xfrm>
            <a:off x="1902381" y="4114800"/>
            <a:ext cx="4304109" cy="1162288"/>
          </a:xfrm>
          <a:prstGeom prst="rect">
            <a:avLst/>
          </a:prstGeom>
        </p:spPr>
      </p:pic>
      <p:sp>
        <p:nvSpPr>
          <p:cNvPr id="8" name="Text 4"/>
          <p:cNvSpPr/>
          <p:nvPr/>
        </p:nvSpPr>
        <p:spPr>
          <a:xfrm>
            <a:off x="3967758" y="4469130"/>
            <a:ext cx="173236" cy="453509"/>
          </a:xfrm>
          <a:prstGeom prst="rect">
            <a:avLst/>
          </a:prstGeom>
          <a:noFill/>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2</a:t>
            </a:r>
            <a:endParaRPr lang="en-US" sz="2200" dirty="0"/>
          </a:p>
        </p:txBody>
      </p:sp>
      <p:sp>
        <p:nvSpPr>
          <p:cNvPr id="9" name="Text 5"/>
          <p:cNvSpPr/>
          <p:nvPr/>
        </p:nvSpPr>
        <p:spPr>
          <a:xfrm>
            <a:off x="6433304" y="4341614"/>
            <a:ext cx="7176492" cy="708660"/>
          </a:xfrm>
          <a:prstGeom prst="rect">
            <a:avLst/>
          </a:prstGeom>
          <a:noFill/>
        </p:spPr>
        <p:txBody>
          <a:bodyPr wrap="squar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Dostbank istifadəçiləri daha rahat qeydiyyatdan keçəcək.</a:t>
            </a:r>
            <a:endParaRPr lang="en-US" sz="2200" dirty="0"/>
          </a:p>
        </p:txBody>
      </p:sp>
      <p:sp>
        <p:nvSpPr>
          <p:cNvPr id="10" name="Shape 6"/>
          <p:cNvSpPr/>
          <p:nvPr/>
        </p:nvSpPr>
        <p:spPr>
          <a:xfrm>
            <a:off x="6263164" y="5290185"/>
            <a:ext cx="7516773" cy="15240"/>
          </a:xfrm>
          <a:prstGeom prst="roundRect">
            <a:avLst>
              <a:gd name="adj" fmla="val 1339536"/>
            </a:avLst>
          </a:prstGeom>
          <a:solidFill>
            <a:srgbClr val="FC8337"/>
          </a:solidFill>
        </p:spPr>
      </p:sp>
      <p:pic>
        <p:nvPicPr>
          <p:cNvPr id="11" name="Image 2" descr="preencoded.png"/>
          <p:cNvPicPr>
            <a:picLocks noChangeAspect="1"/>
          </p:cNvPicPr>
          <p:nvPr/>
        </p:nvPicPr>
        <p:blipFill>
          <a:blip r:embed="rId3"/>
          <a:stretch>
            <a:fillRect/>
          </a:stretch>
        </p:blipFill>
        <p:spPr>
          <a:xfrm>
            <a:off x="826294" y="5333762"/>
            <a:ext cx="6456164" cy="1162288"/>
          </a:xfrm>
          <a:prstGeom prst="rect">
            <a:avLst/>
          </a:prstGeom>
        </p:spPr>
      </p:pic>
      <p:sp>
        <p:nvSpPr>
          <p:cNvPr id="12" name="Text 7"/>
          <p:cNvSpPr/>
          <p:nvPr/>
        </p:nvSpPr>
        <p:spPr>
          <a:xfrm>
            <a:off x="3968710" y="5688092"/>
            <a:ext cx="171212" cy="453509"/>
          </a:xfrm>
          <a:prstGeom prst="rect">
            <a:avLst/>
          </a:prstGeom>
          <a:noFill/>
        </p:spPr>
        <p:txBody>
          <a:bodyPr wrap="none" lIns="0" tIns="0" rIns="0" bIns="0" rtlCol="0" anchor="t"/>
          <a:lstStyle/>
          <a:p>
            <a:pPr marL="0" indent="0" algn="ctr">
              <a:lnSpc>
                <a:spcPts val="3550"/>
              </a:lnSpc>
              <a:buNone/>
            </a:pPr>
            <a:r>
              <a:rPr lang="en-US" sz="2200" dirty="0">
                <a:solidFill>
                  <a:srgbClr val="E5E0DF"/>
                </a:solidFill>
                <a:latin typeface="Saira Medium" pitchFamily="34" charset="0"/>
                <a:ea typeface="Saira Medium" pitchFamily="34" charset="-122"/>
                <a:cs typeface="Saira Medium" pitchFamily="34" charset="-120"/>
              </a:rPr>
              <a:t>3</a:t>
            </a:r>
            <a:endParaRPr lang="en-US" sz="2200" dirty="0"/>
          </a:p>
        </p:txBody>
      </p:sp>
      <p:sp>
        <p:nvSpPr>
          <p:cNvPr id="13" name="Text 8"/>
          <p:cNvSpPr/>
          <p:nvPr/>
        </p:nvSpPr>
        <p:spPr>
          <a:xfrm>
            <a:off x="7509272" y="5737741"/>
            <a:ext cx="4686419" cy="354330"/>
          </a:xfrm>
          <a:prstGeom prst="rect">
            <a:avLst/>
          </a:prstGeom>
          <a:noFill/>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Ümumi istifadəyə yararlılıq artacaq.</a:t>
            </a:r>
            <a:endParaRPr lang="en-US" sz="2200" dirty="0"/>
          </a:p>
        </p:txBody>
      </p:sp>
      <p:sp>
        <p:nvSpPr>
          <p:cNvPr id="14" name="Text Box 13"/>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223046" y="2840593"/>
            <a:ext cx="5670590" cy="708779"/>
          </a:xfrm>
          <a:prstGeom prst="rect">
            <a:avLst/>
          </a:prstGeom>
          <a:noFill/>
        </p:spPr>
        <p:txBody>
          <a:bodyPr wrap="none" lIns="0" tIns="0" rIns="0" bIns="0" rtlCol="0" anchor="t"/>
          <a:lstStyle/>
          <a:p>
            <a:pPr marL="0" indent="0" algn="ctr">
              <a:lnSpc>
                <a:spcPts val="5550"/>
              </a:lnSpc>
              <a:buNone/>
            </a:pPr>
            <a:r>
              <a:rPr lang="en-US" sz="4450" dirty="0">
                <a:solidFill>
                  <a:srgbClr val="FFFFFF"/>
                </a:solidFill>
                <a:latin typeface="Saira Medium" pitchFamily="34" charset="0"/>
                <a:ea typeface="Saira Medium" pitchFamily="34" charset="-122"/>
                <a:cs typeface="Saira Medium" pitchFamily="34" charset="-120"/>
              </a:rPr>
              <a:t>Təşəkkürlər!</a:t>
            </a:r>
            <a:endParaRPr lang="en-US" sz="4450" dirty="0"/>
          </a:p>
        </p:txBody>
      </p:sp>
      <p:sp>
        <p:nvSpPr>
          <p:cNvPr id="4" name="Text 1"/>
          <p:cNvSpPr/>
          <p:nvPr/>
        </p:nvSpPr>
        <p:spPr>
          <a:xfrm>
            <a:off x="6280190" y="4002881"/>
            <a:ext cx="7556421" cy="748427"/>
          </a:xfrm>
          <a:prstGeom prst="rect">
            <a:avLst/>
          </a:prstGeom>
          <a:noFill/>
        </p:spPr>
        <p:txBody>
          <a:bodyPr wrap="none" lIns="0" tIns="0" rIns="0" bIns="0" rtlCol="0" anchor="t"/>
          <a:lstStyle/>
          <a:p>
            <a:pPr marL="0" indent="0" algn="ctr">
              <a:lnSpc>
                <a:spcPts val="5850"/>
              </a:lnSpc>
              <a:buNone/>
            </a:pPr>
            <a:r>
              <a:rPr lang="en-US" sz="5850" dirty="0">
                <a:solidFill>
                  <a:srgbClr val="FC8337"/>
                </a:solidFill>
                <a:latin typeface="Saira Medium" pitchFamily="34" charset="0"/>
                <a:ea typeface="Saira Medium" pitchFamily="34" charset="-122"/>
                <a:cs typeface="Saira Medium" pitchFamily="34" charset="-120"/>
              </a:rPr>
              <a:t>Q\A</a:t>
            </a:r>
            <a:endParaRPr lang="en-US" sz="5850" dirty="0"/>
          </a:p>
        </p:txBody>
      </p:sp>
      <p:sp>
        <p:nvSpPr>
          <p:cNvPr id="5" name="Text 2"/>
          <p:cNvSpPr/>
          <p:nvPr/>
        </p:nvSpPr>
        <p:spPr>
          <a:xfrm>
            <a:off x="8462367" y="5034677"/>
            <a:ext cx="3191947" cy="354330"/>
          </a:xfrm>
          <a:prstGeom prst="rect">
            <a:avLst/>
          </a:prstGeom>
          <a:noFill/>
        </p:spPr>
        <p:txBody>
          <a:bodyPr wrap="none" lIns="0" tIns="0" rIns="0" bIns="0" rtlCol="0" anchor="t"/>
          <a:lstStyle/>
          <a:p>
            <a:pPr marL="0" indent="0" algn="ctr">
              <a:lnSpc>
                <a:spcPts val="2750"/>
              </a:lnSpc>
              <a:buNone/>
            </a:pPr>
            <a:r>
              <a:rPr lang="en-US" sz="2200" dirty="0">
                <a:solidFill>
                  <a:srgbClr val="E5E0DF"/>
                </a:solidFill>
                <a:latin typeface="Saira Medium" pitchFamily="34" charset="0"/>
                <a:ea typeface="Saira Medium" pitchFamily="34" charset="-122"/>
                <a:cs typeface="Saira Medium" pitchFamily="34" charset="-120"/>
              </a:rPr>
              <a:t>Suallarınızı verə bilərsiz!</a:t>
            </a:r>
            <a:endParaRPr lang="en-US" sz="2200" dirty="0"/>
          </a:p>
        </p:txBody>
      </p:sp>
      <p:sp>
        <p:nvSpPr>
          <p:cNvPr id="12" name="Text Box 11"/>
          <p:cNvSpPr txBox="1"/>
          <p:nvPr/>
        </p:nvSpPr>
        <p:spPr>
          <a:xfrm>
            <a:off x="12607925" y="7771765"/>
            <a:ext cx="2022475" cy="457200"/>
          </a:xfrm>
          <a:prstGeom prst="rect">
            <a:avLst/>
          </a:prstGeom>
          <a:solidFill>
            <a:srgbClr val="030303"/>
          </a:solidFill>
        </p:spPr>
        <p:txBody>
          <a:bodyPr wrap="square" rtlCol="0">
            <a:noAutofit/>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3042</Words>
  <Application>WPS Presentation</Application>
  <PresentationFormat>On-screen Show (16:9)</PresentationFormat>
  <Paragraphs>82</Paragraphs>
  <Slides>8</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vt:i4>
      </vt:variant>
    </vt:vector>
  </HeadingPairs>
  <TitlesOfParts>
    <vt:vector size="22" baseType="lpstr">
      <vt:lpstr>Arial</vt:lpstr>
      <vt:lpstr>SimSun</vt:lpstr>
      <vt:lpstr>Wingdings</vt:lpstr>
      <vt:lpstr>Saira Medium</vt:lpstr>
      <vt:lpstr>Saira Medium</vt:lpstr>
      <vt:lpstr>Saira Medium</vt:lpstr>
      <vt:lpstr>Roboto</vt:lpstr>
      <vt:lpstr>Roboto</vt:lpstr>
      <vt:lpstr>Roboto</vt:lpstr>
      <vt:lpstr>Calibri</vt:lpstr>
      <vt:lpstr>Microsoft YaHei</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GHIDORAH</cp:lastModifiedBy>
  <cp:revision>2</cp:revision>
  <dcterms:created xsi:type="dcterms:W3CDTF">2024-12-11T13:33:00Z</dcterms:created>
  <dcterms:modified xsi:type="dcterms:W3CDTF">2024-12-11T14:30:30Z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6F47C4323CFB4F61AE3109F118B4C865_12</vt:lpwstr>
  </property>
  <property fmtid="{D5CDD505-2E9C-101B-9397-08002B2CF9AE}" pid="3" name="KSOProductBuildVer">
    <vt:lpwstr>1033-12.2.0.19307</vt:lpwstr>
  </property>
</Properties>
</file>